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7" r:id="rId5"/>
    <p:sldId id="274" r:id="rId6"/>
    <p:sldId id="277" r:id="rId7"/>
    <p:sldId id="280" r:id="rId8"/>
    <p:sldId id="287" r:id="rId9"/>
    <p:sldId id="281" r:id="rId10"/>
    <p:sldId id="282" r:id="rId11"/>
    <p:sldId id="283" r:id="rId12"/>
    <p:sldId id="270" r:id="rId13"/>
    <p:sldId id="285" r:id="rId14"/>
    <p:sldId id="286" r:id="rId15"/>
    <p:sldId id="290" r:id="rId16"/>
    <p:sldId id="295" r:id="rId17"/>
    <p:sldId id="297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A6D6D-AA68-461D-88F4-CB59CF425901}" v="1758" dt="2019-12-05T05:17:33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91058" autoAdjust="0"/>
  </p:normalViewPr>
  <p:slideViewPr>
    <p:cSldViewPr snapToGrid="0" showGuides="1">
      <p:cViewPr varScale="1">
        <p:scale>
          <a:sx n="78" d="100"/>
          <a:sy n="78" d="100"/>
        </p:scale>
        <p:origin x="5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12/5/2019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60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89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2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84835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848350" cy="503167"/>
          </a:xfrm>
        </p:spPr>
        <p:txBody>
          <a:bodyPr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86548" y="1261798"/>
            <a:ext cx="1562553" cy="9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16732" y="1372567"/>
            <a:ext cx="1917502" cy="111854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1306" y="391862"/>
            <a:ext cx="1154339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1306" y="391862"/>
            <a:ext cx="1154339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1698" y="6260507"/>
            <a:ext cx="711306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1306" y="391862"/>
            <a:ext cx="1154339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7778970" y="4264096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1698" y="6260507"/>
            <a:ext cx="711306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8273667" y="988536"/>
            <a:ext cx="3909924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31243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828170" y="1848651"/>
            <a:ext cx="1506822" cy="1431474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085422" y="1845467"/>
            <a:ext cx="1506822" cy="1431474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5359417" y="1845467"/>
            <a:ext cx="1506822" cy="1431474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7630788" y="1859408"/>
            <a:ext cx="1506822" cy="1431474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3263547" y="1807464"/>
            <a:ext cx="1150572" cy="299722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5537542" y="1807464"/>
            <a:ext cx="1150572" cy="299722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7808913" y="1821405"/>
            <a:ext cx="1150572" cy="299722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006295" y="1810648"/>
            <a:ext cx="1150572" cy="299722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3698" y="6261436"/>
            <a:ext cx="709714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8432" y="1972969"/>
            <a:ext cx="1246300" cy="118397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15684" y="1969785"/>
            <a:ext cx="1246300" cy="118397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89679" y="1969785"/>
            <a:ext cx="1246300" cy="118397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61050" y="1983726"/>
            <a:ext cx="1246300" cy="118397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53771" y="3583185"/>
            <a:ext cx="2255622" cy="41006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2711023" y="3580001"/>
            <a:ext cx="2255622" cy="41006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985018" y="3580001"/>
            <a:ext cx="2255622" cy="41006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256389" y="3593942"/>
            <a:ext cx="2255622" cy="41006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C1E13A8-8E8A-40B1-BF93-55FD4E49677C}"/>
              </a:ext>
            </a:extLst>
          </p:cNvPr>
          <p:cNvSpPr/>
          <p:nvPr userDrawn="1"/>
        </p:nvSpPr>
        <p:spPr>
          <a:xfrm>
            <a:off x="9900144" y="1849095"/>
            <a:ext cx="1506822" cy="1431474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8A0288A-59FD-4661-83EA-4C9DC41636B6}"/>
              </a:ext>
            </a:extLst>
          </p:cNvPr>
          <p:cNvSpPr/>
          <p:nvPr userDrawn="1"/>
        </p:nvSpPr>
        <p:spPr>
          <a:xfrm>
            <a:off x="10078269" y="1811092"/>
            <a:ext cx="1150572" cy="299722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3DDBDAE3-6C57-460A-839A-B3C3E35A99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30406" y="1973413"/>
            <a:ext cx="1246300" cy="118397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86153AE-A78D-4975-A705-A22A1C7A9927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9525745" y="3583629"/>
            <a:ext cx="2255622" cy="41006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a/37362375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G"/><Relationship Id="rId5" Type="http://schemas.openxmlformats.org/officeDocument/2006/relationships/hyperlink" Target="http://depositphotos.com/79760404/stock-illustration-people-logo-group-of-six.html" TargetMode="External"/><Relationship Id="rId10" Type="http://schemas.openxmlformats.org/officeDocument/2006/relationships/image" Target="../media/image14.JPG"/><Relationship Id="rId4" Type="http://schemas.microsoft.com/office/2007/relationships/hdphoto" Target="../media/hdphoto1.wdp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joomla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biblestudy.com/music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musiclqt.azurewebsites.net/" TargetMode="External"/><Relationship Id="rId4" Type="http://schemas.openxmlformats.org/officeDocument/2006/relationships/hyperlink" Target="https://docs.microsoft.com/en-us/aspnet/mvc/overview/older-versions/mvc-music-store/mvc-music-store-part-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5529" y="2335971"/>
            <a:ext cx="6016471" cy="2090808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/>
            <a:r>
              <a:rPr lang="en-US" sz="4000"/>
              <a:t>BÁO CÁO ĐỀ TÀI</a:t>
            </a:r>
            <a:br>
              <a:rPr lang="en-US" sz="4400"/>
            </a:br>
            <a:r>
              <a:rPr 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 DỰNG WEBSITE CỬA HÀNG ÂM NHẠC</a:t>
            </a:r>
            <a:endParaRPr lang="en-US" sz="4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528" y="4426779"/>
            <a:ext cx="6016471" cy="5031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/>
              <a:t>Dựa trên </a:t>
            </a:r>
            <a:r>
              <a:rPr lang="en-US" b="1"/>
              <a:t>ASP.NET MVC 5</a:t>
            </a:r>
            <a:endParaRPr lang="en-US" b="1" dirty="0"/>
          </a:p>
        </p:txBody>
      </p:sp>
      <p:pic>
        <p:nvPicPr>
          <p:cNvPr id="7" name="Picture Placeholder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81F3931-692F-45D8-A6F9-56B1DA890E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963" r="16038" b="1"/>
          <a:stretch/>
        </p:blipFill>
        <p:spPr>
          <a:xfrm>
            <a:off x="710812" y="728545"/>
            <a:ext cx="5305661" cy="5305661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Xác thực dữ liệu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0" y="1850968"/>
            <a:ext cx="4754936" cy="658247"/>
          </a:xfrm>
        </p:spPr>
        <p:txBody>
          <a:bodyPr/>
          <a:lstStyle/>
          <a:p>
            <a:r>
              <a:rPr lang="en-US" sz="3000"/>
              <a:t>Các thuộc tính data annotation (p1)</a:t>
            </a:r>
            <a:endParaRPr lang="en-US" sz="3000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lum bright="70000" contrast="-70000"/>
          </a:blip>
          <a:srcRect/>
          <a:stretch/>
        </p:blipFill>
        <p:spPr>
          <a:xfrm>
            <a:off x="5282969" y="1850968"/>
            <a:ext cx="605487" cy="60548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2863158"/>
            <a:ext cx="5372518" cy="284664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/>
              <a:t>Required</a:t>
            </a:r>
            <a:r>
              <a:rPr lang="en-US" sz="2800"/>
              <a:t>: Thuộc tính là tr</a:t>
            </a:r>
            <a:r>
              <a:rPr lang="vi-VN" sz="2800"/>
              <a:t>ư</a:t>
            </a:r>
            <a:r>
              <a:rPr lang="en-US" sz="2800"/>
              <a:t>ờng bắt buộc.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/>
              <a:t>DisplayName</a:t>
            </a:r>
            <a:r>
              <a:rPr lang="en-US" sz="2800"/>
              <a:t>: Tên của tr</a:t>
            </a:r>
            <a:r>
              <a:rPr lang="vi-VN" sz="2800"/>
              <a:t>ư</a:t>
            </a:r>
            <a:r>
              <a:rPr lang="en-US" sz="2800"/>
              <a:t>ờng dữ liệu, dành cho hiển thị và thông báo.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/>
              <a:t>StringLength</a:t>
            </a:r>
            <a:r>
              <a:rPr lang="en-US" sz="2800"/>
              <a:t>: Chiều dài chuỗi tối đa</a:t>
            </a:r>
            <a:endParaRPr lang="en-US" sz="2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6490" y="1648186"/>
            <a:ext cx="5458354" cy="283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Range</a:t>
            </a:r>
            <a:r>
              <a:rPr lang="en-US" sz="2800"/>
              <a:t>: Giới hạn phạm vi giá trị cho tr</a:t>
            </a:r>
            <a:r>
              <a:rPr lang="vi-VN" sz="2800"/>
              <a:t>ư</a:t>
            </a:r>
            <a:r>
              <a:rPr lang="en-US" sz="2800"/>
              <a:t>ờng số.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Bind</a:t>
            </a:r>
            <a:r>
              <a:rPr lang="en-US" sz="2800"/>
              <a:t>: Danh sách các tr</a:t>
            </a:r>
            <a:r>
              <a:rPr lang="vi-VN" sz="2800"/>
              <a:t>ư</a:t>
            </a:r>
            <a:r>
              <a:rPr lang="en-US" sz="2800"/>
              <a:t>ờng Loại trừ hoặc Bao gồm.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ScaffoldColumn</a:t>
            </a:r>
            <a:r>
              <a:rPr lang="en-US" sz="2800"/>
              <a:t>: Cho phép ẩn tr</a:t>
            </a:r>
            <a:r>
              <a:rPr lang="vi-VN" sz="2800"/>
              <a:t>ư</a:t>
            </a:r>
            <a:r>
              <a:rPr lang="en-US" sz="2800"/>
              <a:t>ờng khỏi form.</a:t>
            </a:r>
            <a:endParaRPr lang="en-US" sz="2800" dirty="0"/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lum bright="70000" contrast="-70000"/>
          </a:blip>
          <a:srcRect/>
          <a:stretch/>
        </p:blipFill>
        <p:spPr>
          <a:xfrm>
            <a:off x="6298782" y="4906113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475708" y="4963450"/>
            <a:ext cx="4716291" cy="548150"/>
          </a:xfrm>
        </p:spPr>
        <p:txBody>
          <a:bodyPr/>
          <a:lstStyle/>
          <a:p>
            <a:r>
              <a:rPr lang="en-US" sz="3000"/>
              <a:t>Các thuộc tính data annotation (p2)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D80AD-0773-4248-B604-4DD9354C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C8ECF7A-B806-4412-A1EE-57CCCB02F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Trang web cho phép mọi ng</a:t>
            </a:r>
            <a:r>
              <a:rPr lang="vi-VN"/>
              <a:t>ư</a:t>
            </a:r>
            <a:r>
              <a:rPr lang="en-US"/>
              <a:t>ời có thể truy cập nh</a:t>
            </a:r>
            <a:r>
              <a:rPr lang="vi-VN"/>
              <a:t>ư</a:t>
            </a:r>
            <a:r>
              <a:rPr lang="en-US"/>
              <a:t>ng cũng cần hạn chế quyền ở một vài trang, chẳng hạn trang quản trị. Hoặc muốn thanh toán đ</a:t>
            </a:r>
            <a:r>
              <a:rPr lang="vi-VN"/>
              <a:t>ơ</a:t>
            </a:r>
            <a:r>
              <a:rPr lang="en-US"/>
              <a:t>n hàng, bạn cần phải đăng nhập từ tr</a:t>
            </a:r>
            <a:r>
              <a:rPr lang="vi-VN"/>
              <a:t>ư</a:t>
            </a:r>
            <a:r>
              <a:rPr lang="en-US"/>
              <a:t>ớc.</a:t>
            </a:r>
          </a:p>
          <a:p>
            <a:r>
              <a:rPr lang="en-US"/>
              <a:t>Để tạo một quản trị viên cho website một cách đ</a:t>
            </a:r>
            <a:r>
              <a:rPr lang="vi-VN"/>
              <a:t>ơ</a:t>
            </a:r>
            <a:r>
              <a:rPr lang="en-US"/>
              <a:t>n giản nhất, đề tài này sử dụng trang ASP.NET Web Site Administration Tool có trên Visual Studio*.</a:t>
            </a:r>
          </a:p>
          <a:p>
            <a:r>
              <a:rPr lang="en-US"/>
              <a:t>Tại đây, bạn có thể tạo Roles và Users.</a:t>
            </a:r>
          </a:p>
          <a:p>
            <a:r>
              <a:rPr lang="en-US"/>
              <a:t>Để áp dụng sự phân quyền hạn chế này, sử dụng trạng thái </a:t>
            </a:r>
            <a:r>
              <a:rPr lang="en-US" sz="2400" b="1">
                <a:latin typeface="Consolas" panose="020B0609020204030204" pitchFamily="49" charset="0"/>
              </a:rPr>
              <a:t>[Authorize]</a:t>
            </a:r>
            <a:r>
              <a:rPr lang="en-US" sz="2400"/>
              <a:t> </a:t>
            </a:r>
            <a:r>
              <a:rPr lang="en-US"/>
              <a:t>trong Controller.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E82029F-959F-470F-9CA1-793DFC1A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Phân quyền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970D9-5E52-4D32-AF01-5ADE58195987}"/>
              </a:ext>
            </a:extLst>
          </p:cNvPr>
          <p:cNvSpPr txBox="1"/>
          <p:nvPr/>
        </p:nvSpPr>
        <p:spPr>
          <a:xfrm>
            <a:off x="1382737" y="6101796"/>
            <a:ext cx="10472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* ASP.NET Web Site Administration Tool đã đ</a:t>
            </a:r>
            <a:r>
              <a:rPr lang="vi-VN" sz="2000" i="1"/>
              <a:t>ư</a:t>
            </a:r>
            <a:r>
              <a:rPr lang="en-US" sz="2000" i="1"/>
              <a:t>ợc loại bỏ từ phiên bản Visual Studio 2013 trở về sau.</a:t>
            </a:r>
          </a:p>
          <a:p>
            <a:r>
              <a:rPr lang="en-US" sz="2000" i="1"/>
              <a:t>Tuy nhiên, chúng ta có thể sử dụng lại theo h</a:t>
            </a:r>
            <a:r>
              <a:rPr lang="vi-VN" sz="2000" i="1"/>
              <a:t>ư</a:t>
            </a:r>
            <a:r>
              <a:rPr lang="en-US" sz="2000" i="1"/>
              <a:t>ớng dẫn </a:t>
            </a:r>
            <a:r>
              <a:rPr lang="en-US" sz="2000" i="1">
                <a:hlinkClick r:id="rId2"/>
              </a:rPr>
              <a:t>https://stackoverflow.com/a/37362375</a:t>
            </a:r>
            <a:r>
              <a:rPr lang="en-US" sz="200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26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FCB16-236F-4956-A721-6AC7C3E2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40549D-2893-4F93-8FA8-7E6FB938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22" y="268548"/>
            <a:ext cx="9189756" cy="6014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A1E313-EAF8-4A45-93E1-F0AF601C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22" y="268548"/>
            <a:ext cx="9176554" cy="6014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B92E5-A18A-4808-AECB-BDB8C0154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324" y="268548"/>
            <a:ext cx="9176555" cy="60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0A6C33-1881-44FE-82E9-103F7F73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97EE9-2DB7-40AA-B7D7-A5AFF2BF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F3AD85-C3F0-47A8-83FC-8E0265E43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70454"/>
            <a:ext cx="10515600" cy="445236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/>
              <a:t>ASP.NET MVC giúp dễ dàng tạo một website phức tạp với khả năng truy cập c</a:t>
            </a:r>
            <a:r>
              <a:rPr lang="vi-VN" sz="3000"/>
              <a:t>ơ</a:t>
            </a:r>
            <a:r>
              <a:rPr lang="en-US" sz="3000"/>
              <a:t> sở dữ liệu.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/>
              <a:t>Cùng với ASP.NET Administration Tool, chúng ta có thể tạo các Vai trò (Roles) và Ng</a:t>
            </a:r>
            <a:r>
              <a:rPr lang="vi-VN" sz="3000"/>
              <a:t>ư</a:t>
            </a:r>
            <a:r>
              <a:rPr lang="en-US" sz="3000"/>
              <a:t>ời dùng (Users), chỉ định quyền truy cập các Controller.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/>
              <a:t>Với mô hình MVC, việc phát triển website sẽ nhanh h</a:t>
            </a:r>
            <a:r>
              <a:rPr lang="vi-VN" sz="3000"/>
              <a:t>ơ</a:t>
            </a:r>
            <a:r>
              <a:rPr lang="en-US" sz="3000"/>
              <a:t>n, có thể mở rộng các View và Controller mới.</a:t>
            </a:r>
          </a:p>
        </p:txBody>
      </p:sp>
    </p:spTree>
    <p:extLst>
      <p:ext uri="{BB962C8B-B14F-4D97-AF65-F5344CB8AC3E}">
        <p14:creationId xmlns:p14="http://schemas.microsoft.com/office/powerpoint/2010/main" val="3741607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0A6C33-1881-44FE-82E9-103F7F73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Vấn đề &amp; Ph</a:t>
            </a:r>
            <a:r>
              <a:rPr lang="vi-VN"/>
              <a:t>ư</a:t>
            </a:r>
            <a:r>
              <a:rPr lang="en-US"/>
              <a:t>ơng hướng phát triển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97EE9-2DB7-40AA-B7D7-A5AFF2BF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F3AD85-C3F0-47A8-83FC-8E0265E43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95168"/>
            <a:ext cx="10515600" cy="442765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/>
              <a:t>Trang web hiện tại chỉ có một vài chức năng đơn giản. </a:t>
            </a:r>
          </a:p>
          <a:p>
            <a:pPr algn="l"/>
            <a:r>
              <a:rPr lang="en-US" sz="3000">
                <a:sym typeface="Wingdings" panose="05000000000000000000" pitchFamily="2" charset="2"/>
              </a:rPr>
              <a:t>	 </a:t>
            </a:r>
            <a:r>
              <a:rPr lang="en-US" sz="3000"/>
              <a:t>Do đó cần phải thêm chức năng nghe nhạc online để người dùng chọn lựa dễ dàng hơn.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/>
              <a:t>Chỉ có thể đăng nhập, đăng ký tài khoản trên localhost, không thể thực hiện trên server.</a:t>
            </a:r>
          </a:p>
          <a:p>
            <a:pPr algn="l"/>
            <a:r>
              <a:rPr lang="en-US" sz="3000"/>
              <a:t>	</a:t>
            </a:r>
            <a:r>
              <a:rPr lang="en-US" sz="3000">
                <a:sym typeface="Wingdings" panose="05000000000000000000" pitchFamily="2" charset="2"/>
              </a:rPr>
              <a:t> </a:t>
            </a:r>
            <a:r>
              <a:rPr lang="en-US" sz="3000"/>
              <a:t>ASP.NET Web Site Administration Tool không hoạt động đúng trên server.</a:t>
            </a:r>
          </a:p>
          <a:p>
            <a:pPr algn="l"/>
            <a:r>
              <a:rPr lang="en-US" sz="3000"/>
              <a:t>	</a:t>
            </a:r>
            <a:r>
              <a:rPr lang="en-US" sz="3000">
                <a:sym typeface="Wingdings" panose="05000000000000000000" pitchFamily="2" charset="2"/>
              </a:rPr>
              <a:t> Có kế hoạch sử dụng hình thức phân quyền khác đảm bảo hơn.</a:t>
            </a:r>
            <a:endParaRPr lang="en-US" sz="300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374149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497E9-3EA7-40C1-AC84-D353C3A4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0756A3-C0B2-474B-8C1D-B07CA991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06" y="482621"/>
            <a:ext cx="8576588" cy="5892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3525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F7B797-EA01-4AF9-BFF4-AC409E16C6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172" y1="84668" x2="51172" y2="84668"/>
                        <a14:foregroundMark x1="81836" y1="66895" x2="81836" y2="66895"/>
                        <a14:foregroundMark x1="81445" y1="32031" x2="81445" y2="32031"/>
                        <a14:foregroundMark x1="67923" y1="59961" x2="72070" y2="65918"/>
                        <a14:foregroundMark x1="67447" y1="59277" x2="67923" y2="59961"/>
                        <a14:foregroundMark x1="66971" y1="58594" x2="67447" y2="59277"/>
                        <a14:foregroundMark x1="66699" y1="58203" x2="66971" y2="58594"/>
                        <a14:foregroundMark x1="72070" y1="65918" x2="72070" y2="65918"/>
                        <a14:foregroundMark x1="76920" y1="64648" x2="76465" y2="64160"/>
                        <a14:foregroundMark x1="77285" y1="65039" x2="76920" y2="64648"/>
                        <a14:foregroundMark x1="77832" y1="65625" x2="77285" y2="65039"/>
                        <a14:foregroundMark x1="50488" y1="16602" x2="50488" y2="16602"/>
                        <a14:foregroundMark x1="20020" y1="33008" x2="20020" y2="33008"/>
                        <a14:backgroundMark x1="23633" y1="34766" x2="23633" y2="34766"/>
                        <a14:backgroundMark x1="34473" y1="38379" x2="34473" y2="38379"/>
                        <a14:backgroundMark x1="50879" y1="30273" x2="50879" y2="30273"/>
                        <a14:backgroundMark x1="49023" y1="30078" x2="49023" y2="30078"/>
                        <a14:backgroundMark x1="32813" y1="39844" x2="32813" y2="39844"/>
                        <a14:backgroundMark x1="49414" y1="19434" x2="49414" y2="19434"/>
                        <a14:backgroundMark x1="50293" y1="30078" x2="50293" y2="30078"/>
                        <a14:backgroundMark x1="49805" y1="30664" x2="51563" y2="30664"/>
                        <a14:backgroundMark x1="76953" y1="35352" x2="76953" y2="35352"/>
                        <a14:backgroundMark x1="67383" y1="59961" x2="67383" y2="59961"/>
                        <a14:backgroundMark x1="67383" y1="59277" x2="67383" y2="59277"/>
                        <a14:backgroundMark x1="67578" y1="59668" x2="67578" y2="59668"/>
                        <a14:backgroundMark x1="77832" y1="64648" x2="77832" y2="64648"/>
                        <a14:backgroundMark x1="76953" y1="65039" x2="76953" y2="65039"/>
                        <a14:backgroundMark x1="32813" y1="60156" x2="32813" y2="60156"/>
                        <a14:backgroundMark x1="68164" y1="58594" x2="68164" y2="58594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r>
              <a:rPr lang="en-US"/>
              <a:t>THÀNH VIÊN NHÓM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4" name="Picture Placeholder 43" descr="A picture containing man, young, riding, baseball&#10;&#10;Description automatically generated">
            <a:extLst>
              <a:ext uri="{FF2B5EF4-FFF2-40B4-BE49-F238E27FC236}">
                <a16:creationId xmlns:a16="http://schemas.microsoft.com/office/drawing/2014/main" id="{C0B86865-C798-41AF-92A1-65491484E3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l="17830" t="49981" r="60926" b="20175"/>
          <a:stretch/>
        </p:blipFill>
        <p:spPr>
          <a:xfrm rot="5400000">
            <a:off x="3236105" y="1948275"/>
            <a:ext cx="1205458" cy="122529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Picture Placeholder 45" descr="A picture containing laying, sitting, young, lying&#10;&#10;Description automatically generated">
            <a:extLst>
              <a:ext uri="{FF2B5EF4-FFF2-40B4-BE49-F238E27FC236}">
                <a16:creationId xmlns:a16="http://schemas.microsoft.com/office/drawing/2014/main" id="{E875D3E6-9235-41D5-91AC-67B1A20B51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0410" t="55486" r="58509" b="5029"/>
          <a:stretch/>
        </p:blipFill>
        <p:spPr>
          <a:xfrm rot="5400000">
            <a:off x="5510100" y="1948274"/>
            <a:ext cx="1205459" cy="122529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Picture Placeholder 47" descr="A picture containing grass, outdoor, person, young&#10;&#10;Description automatically generated">
            <a:extLst>
              <a:ext uri="{FF2B5EF4-FFF2-40B4-BE49-F238E27FC236}">
                <a16:creationId xmlns:a16="http://schemas.microsoft.com/office/drawing/2014/main" id="{F896DC41-19B1-45E4-9F33-759FAF7CBC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/>
          <a:srcRect l="16701" t="7933" r="58620" b="57395"/>
          <a:stretch/>
        </p:blipFill>
        <p:spPr>
          <a:xfrm rot="5400000">
            <a:off x="7774177" y="1938356"/>
            <a:ext cx="1225295" cy="1225295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Placeholder 4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1BBCCE7-957C-441D-B940-9E6F15F36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9"/>
          <a:srcRect l="33772" t="11613" r="33773" b="42119"/>
          <a:stretch/>
        </p:blipFill>
        <p:spPr>
          <a:xfrm>
            <a:off x="962353" y="1938356"/>
            <a:ext cx="1235612" cy="1225296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A89B6CC-52B7-44E6-B467-D86F74A9430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2000"/>
              <a:t>Nguyễn thị </a:t>
            </a:r>
          </a:p>
          <a:p>
            <a:r>
              <a:rPr lang="en-US" sz="2000"/>
              <a:t>linh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BBB9D459-269C-4848-B875-A01790EAD7CD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sz="2000"/>
              <a:t>Lê thùy lan </a:t>
            </a:r>
          </a:p>
          <a:p>
            <a:r>
              <a:rPr lang="en-US" sz="2000"/>
              <a:t>chi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DBFB2B1E-A204-4F69-BB22-A09345C5370F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sz="2000"/>
              <a:t>Nguyễn thị bích </a:t>
            </a:r>
          </a:p>
          <a:p>
            <a:r>
              <a:rPr lang="en-US" sz="2000"/>
              <a:t>ngọc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B4EA8ABB-BDBB-4153-BBB3-9D5114243F9F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sz="2000"/>
              <a:t>La quốc </a:t>
            </a:r>
          </a:p>
          <a:p>
            <a:r>
              <a:rPr lang="en-US" sz="2000"/>
              <a:t>thắng</a:t>
            </a:r>
          </a:p>
        </p:txBody>
      </p:sp>
      <p:pic>
        <p:nvPicPr>
          <p:cNvPr id="52" name="Picture 51" descr="A picture containing sitting&#10;&#10;Description automatically generated">
            <a:extLst>
              <a:ext uri="{FF2B5EF4-FFF2-40B4-BE49-F238E27FC236}">
                <a16:creationId xmlns:a16="http://schemas.microsoft.com/office/drawing/2014/main" id="{7B113979-E032-4715-B55F-B9818347A1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350" t="1532" r="51073" b="66439"/>
          <a:stretch/>
        </p:blipFill>
        <p:spPr>
          <a:xfrm rot="5400000">
            <a:off x="10043018" y="1932950"/>
            <a:ext cx="1225295" cy="125594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3" name="Content Placeholder 36">
            <a:extLst>
              <a:ext uri="{FF2B5EF4-FFF2-40B4-BE49-F238E27FC236}">
                <a16:creationId xmlns:a16="http://schemas.microsoft.com/office/drawing/2014/main" id="{8423BE04-E2C8-4C18-8EB6-40BB1B8C090B}"/>
              </a:ext>
            </a:extLst>
          </p:cNvPr>
          <p:cNvSpPr txBox="1">
            <a:spLocks/>
          </p:cNvSpPr>
          <p:nvPr/>
        </p:nvSpPr>
        <p:spPr>
          <a:xfrm>
            <a:off x="9546133" y="3580001"/>
            <a:ext cx="2255622" cy="410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Nguyễn bùi bảo </a:t>
            </a:r>
          </a:p>
          <a:p>
            <a:r>
              <a:rPr lang="en-US" sz="2000"/>
              <a:t>quyên</a:t>
            </a:r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  <p:bldP spid="39" grpId="0" uiExpand="1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926C9-C21E-4B27-BAB4-532BF16106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7E369-D134-49CA-9C14-A81FBB72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7437906-CE1D-4AB7-BDA6-72D30CC8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306345"/>
            <a:ext cx="10837862" cy="5010006"/>
          </a:xfrm>
        </p:spPr>
        <p:txBody>
          <a:bodyPr>
            <a:noAutofit/>
          </a:bodyPr>
          <a:lstStyle/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3500"/>
              <a:t>Mục tiêu đề tài</a:t>
            </a:r>
          </a:p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3500"/>
              <a:t>Nội dung đề tài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3500" b="1">
                <a:solidFill>
                  <a:schemeClr val="accent6"/>
                </a:solidFill>
              </a:rPr>
              <a:t>Tổng quan về đề tài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3500" b="1">
                <a:solidFill>
                  <a:schemeClr val="accent6"/>
                </a:solidFill>
              </a:rPr>
              <a:t>Controllers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3500" b="1">
                <a:solidFill>
                  <a:schemeClr val="accent6"/>
                </a:solidFill>
              </a:rPr>
              <a:t>Views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3500" b="1">
                <a:solidFill>
                  <a:schemeClr val="accent6"/>
                </a:solidFill>
              </a:rPr>
              <a:t>Models &amp; Data Access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3500" b="1">
                <a:solidFill>
                  <a:schemeClr val="accent6"/>
                </a:solidFill>
              </a:rPr>
              <a:t>Xác thực dữ liệu</a:t>
            </a:r>
          </a:p>
          <a:p>
            <a:pPr marL="914400" lvl="1" indent="-457200">
              <a:buClr>
                <a:schemeClr val="accent2"/>
              </a:buClr>
              <a:buFont typeface="+mj-lt"/>
              <a:buAutoNum type="arabicPeriod"/>
            </a:pPr>
            <a:r>
              <a:rPr lang="en-US" sz="3500" b="1">
                <a:solidFill>
                  <a:schemeClr val="accent6"/>
                </a:solidFill>
              </a:rPr>
              <a:t>Phân quyền</a:t>
            </a:r>
          </a:p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3500"/>
              <a:t>Kết luận &amp; Phương hướng phát triển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00DDC0A-A38F-4C45-BE0F-48620DA5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báo cáo</a:t>
            </a:r>
          </a:p>
        </p:txBody>
      </p:sp>
    </p:spTree>
    <p:extLst>
      <p:ext uri="{BB962C8B-B14F-4D97-AF65-F5344CB8AC3E}">
        <p14:creationId xmlns:p14="http://schemas.microsoft.com/office/powerpoint/2010/main" val="11116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441C6D4-4BA6-42CD-81E9-2B2A710342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893765"/>
            <a:ext cx="12192000" cy="52831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9ABF98-E9C0-482D-9BE1-0B358BDD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824F04-9F52-4D2E-8AF4-6239EF6E4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Cửa hàng âm nhạc MVC là một ví dụ điển hình sử dụng ASP.NET MVC và Visual Studio để phát triển trang web.</a:t>
            </a:r>
          </a:p>
          <a:p>
            <a:r>
              <a:rPr lang="en-US"/>
              <a:t>Trang web có các chức năng nh</a:t>
            </a:r>
            <a:r>
              <a:rPr lang="vi-VN"/>
              <a:t>ư</a:t>
            </a:r>
            <a:r>
              <a:rPr lang="en-US"/>
              <a:t> bán các album nhạc, có triển khai trang quản trị, đăng nhập ng</a:t>
            </a:r>
            <a:r>
              <a:rPr lang="vi-VN"/>
              <a:t>ư</a:t>
            </a:r>
            <a:r>
              <a:rPr lang="en-US"/>
              <a:t>ời dùng và chức năng giỏ hàng.</a:t>
            </a:r>
          </a:p>
          <a:p>
            <a:r>
              <a:rPr lang="en-US"/>
              <a:t>Dựa theo h</a:t>
            </a:r>
            <a:r>
              <a:rPr lang="vi-VN"/>
              <a:t>ư</a:t>
            </a:r>
            <a:r>
              <a:rPr lang="en-US"/>
              <a:t>ớng dẫn có ở trang </a:t>
            </a:r>
            <a:r>
              <a:rPr lang="en-US">
                <a:hlinkClick r:id="rId4"/>
              </a:rPr>
              <a:t>https://docs.microsoft.com/en-us/aspnet/mvc/overview/older-versions/mvc-music-store/mvc-music-store-part-1</a:t>
            </a:r>
            <a:endParaRPr lang="en-US"/>
          </a:p>
          <a:p>
            <a:r>
              <a:rPr lang="en-US"/>
              <a:t>Địa chỉ website: </a:t>
            </a:r>
            <a:r>
              <a:rPr lang="en-US">
                <a:hlinkClick r:id="rId5"/>
              </a:rPr>
              <a:t>https://musiclqt.azurewebsites.net/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04C656-2122-49A5-8CE3-4CBA82D6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Tổng quan về đề tài</a:t>
            </a:r>
          </a:p>
        </p:txBody>
      </p:sp>
    </p:spTree>
    <p:extLst>
      <p:ext uri="{BB962C8B-B14F-4D97-AF65-F5344CB8AC3E}">
        <p14:creationId xmlns:p14="http://schemas.microsoft.com/office/powerpoint/2010/main" val="132098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A6E7B-97F6-4624-A1F7-41D9FE01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5" name="Picture Placeholder 10">
            <a:extLst>
              <a:ext uri="{FF2B5EF4-FFF2-40B4-BE49-F238E27FC236}">
                <a16:creationId xmlns:a16="http://schemas.microsoft.com/office/drawing/2014/main" id="{904271F5-1076-4D68-932D-A4E83C9FC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7366" y="291379"/>
            <a:ext cx="9995006" cy="5781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49F3A-9233-4C0B-8935-0A5E035D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16" y="291379"/>
            <a:ext cx="8697505" cy="5781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50125-21B4-4B20-95A9-8CC68AE42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550" y="291378"/>
            <a:ext cx="8726899" cy="5781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D91A-1687-43F7-933E-3939D6C57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418" y="291378"/>
            <a:ext cx="8726900" cy="5787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F5731F-C5CA-4851-BC41-06B7A6F3D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549" y="299729"/>
            <a:ext cx="8726899" cy="5778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3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893B-C025-4C6D-B0D2-F114B6D6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z="2000" b="1" noProof="0" smtClean="0">
                <a:solidFill>
                  <a:srgbClr val="00B050"/>
                </a:solidFill>
              </a:rPr>
              <a:pPr/>
              <a:t>6</a:t>
            </a:fld>
            <a:endParaRPr lang="en-US" sz="2000" b="1" noProof="0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17D3-FF85-4116-A8E1-A894E7AF1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Thay vì vào các tập tin t</a:t>
            </a:r>
            <a:r>
              <a:rPr lang="vi-VN"/>
              <a:t>ư</a:t>
            </a:r>
            <a:r>
              <a:rPr lang="en-US"/>
              <a:t>ơng ứng, </a:t>
            </a:r>
            <a:r>
              <a:rPr lang="en-US" i="1"/>
              <a:t>chẳng hạn /Products.aspx đến tập tin Product.aspx</a:t>
            </a:r>
            <a:r>
              <a:rPr lang="en-US"/>
              <a:t> thì mô hình </a:t>
            </a:r>
            <a:r>
              <a:rPr lang="en-US" b="1"/>
              <a:t>MVC ánh xạ các URL vào các ph</a:t>
            </a:r>
            <a:r>
              <a:rPr lang="vi-VN" b="1"/>
              <a:t>ư</a:t>
            </a:r>
            <a:r>
              <a:rPr lang="en-US" b="1"/>
              <a:t>ơng thức trên các lớp</a:t>
            </a:r>
            <a:r>
              <a:rPr lang="en-US"/>
              <a:t>. Các lớp này gọi là “Controllers”.</a:t>
            </a:r>
          </a:p>
          <a:p>
            <a:r>
              <a:rPr lang="en-US"/>
              <a:t>Controllers chịu trách nhiệm xử lý các HTTP requests đ</a:t>
            </a:r>
            <a:r>
              <a:rPr lang="vi-VN"/>
              <a:t>ư</a:t>
            </a:r>
            <a:r>
              <a:rPr lang="en-US"/>
              <a:t>ợc gửi đến.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A43F3-A98B-4AD2-994F-7F6F6888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Controllers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68F4BE-C551-423D-84F1-35EF182D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4" y="3748765"/>
            <a:ext cx="5565388" cy="2706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DEB96-CA33-499D-94A8-F76D11596DC0}"/>
              </a:ext>
            </a:extLst>
          </p:cNvPr>
          <p:cNvSpPr txBox="1"/>
          <p:nvPr/>
        </p:nvSpPr>
        <p:spPr>
          <a:xfrm>
            <a:off x="5934869" y="5376743"/>
            <a:ext cx="5265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Triển khai các chức năng liên quan đến giỏ hàng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11F28-8B8E-453B-9A53-E8BEB917C4F8}"/>
              </a:ext>
            </a:extLst>
          </p:cNvPr>
          <p:cNvSpPr txBox="1"/>
          <p:nvPr/>
        </p:nvSpPr>
        <p:spPr>
          <a:xfrm>
            <a:off x="5934869" y="5743970"/>
            <a:ext cx="5402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Triển khai các chức năng liên quan đến cửa hàng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5D193-4906-487D-BB12-CDA0F25CDBA4}"/>
              </a:ext>
            </a:extLst>
          </p:cNvPr>
          <p:cNvSpPr txBox="1"/>
          <p:nvPr/>
        </p:nvSpPr>
        <p:spPr>
          <a:xfrm>
            <a:off x="5934869" y="6076029"/>
            <a:ext cx="542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Triển khai các chức năng dành cho ng</a:t>
            </a:r>
            <a:r>
              <a:rPr lang="vi-VN" sz="2000" b="1">
                <a:solidFill>
                  <a:srgbClr val="00B050"/>
                </a:solidFill>
              </a:rPr>
              <a:t>ư</a:t>
            </a:r>
            <a:r>
              <a:rPr lang="en-US" sz="2000" b="1">
                <a:solidFill>
                  <a:srgbClr val="00B050"/>
                </a:solidFill>
              </a:rPr>
              <a:t>ời quản trị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2EB91-F0E9-453A-89F7-DF694195AEB0}"/>
              </a:ext>
            </a:extLst>
          </p:cNvPr>
          <p:cNvSpPr txBox="1"/>
          <p:nvPr/>
        </p:nvSpPr>
        <p:spPr>
          <a:xfrm>
            <a:off x="5934869" y="5044684"/>
            <a:ext cx="4458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Xử lý các URL đến trang chủ của 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7E481-9FE4-48FF-96D3-24026B6851EF}"/>
              </a:ext>
            </a:extLst>
          </p:cNvPr>
          <p:cNvSpPr txBox="1"/>
          <p:nvPr/>
        </p:nvSpPr>
        <p:spPr>
          <a:xfrm>
            <a:off x="5934869" y="4695041"/>
            <a:ext cx="1926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Xử lý các URL lỗi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B815A-9BF8-4E64-9E37-A62493641069}"/>
              </a:ext>
            </a:extLst>
          </p:cNvPr>
          <p:cNvSpPr txBox="1"/>
          <p:nvPr/>
        </p:nvSpPr>
        <p:spPr>
          <a:xfrm>
            <a:off x="5934869" y="4380650"/>
            <a:ext cx="5536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Triển khai các chức năng liên quan đến thanh toán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E65D4-502B-43D5-ADC6-1E072428D90F}"/>
              </a:ext>
            </a:extLst>
          </p:cNvPr>
          <p:cNvSpPr txBox="1"/>
          <p:nvPr/>
        </p:nvSpPr>
        <p:spPr>
          <a:xfrm>
            <a:off x="5920124" y="4001038"/>
            <a:ext cx="5358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Triển khai các chức năng liên quan đến tài khoản</a:t>
            </a:r>
          </a:p>
        </p:txBody>
      </p:sp>
    </p:spTree>
    <p:extLst>
      <p:ext uri="{BB962C8B-B14F-4D97-AF65-F5344CB8AC3E}">
        <p14:creationId xmlns:p14="http://schemas.microsoft.com/office/powerpoint/2010/main" val="226012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43C9CE-C9EF-4990-BC72-C20CB6D8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9640-B76F-49AD-97C8-9925465F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Một trang web hoàn thiện thì không thể thiếu các HTML – phần giao diện hiển thị khi ng</a:t>
            </a:r>
            <a:r>
              <a:rPr lang="vi-VN"/>
              <a:t>ư</a:t>
            </a:r>
            <a:r>
              <a:rPr lang="en-US"/>
              <a:t>ời dùng truy cập vào trang web.</a:t>
            </a:r>
          </a:p>
          <a:p>
            <a:r>
              <a:rPr lang="en-US"/>
              <a:t>Controller sẽ xử lý các yêu cầu và </a:t>
            </a:r>
            <a:r>
              <a:rPr lang="en-US" b="1"/>
              <a:t>trả về các View t</a:t>
            </a:r>
            <a:r>
              <a:rPr lang="vi-VN" b="1"/>
              <a:t>ư</a:t>
            </a:r>
            <a:r>
              <a:rPr lang="en-US" b="1"/>
              <a:t>ơng ứng</a:t>
            </a:r>
            <a:r>
              <a:rPr lang="en-US"/>
              <a:t> nằm trong th</a:t>
            </a:r>
            <a:r>
              <a:rPr lang="vi-VN"/>
              <a:t>ư</a:t>
            </a:r>
            <a:r>
              <a:rPr lang="en-US"/>
              <a:t> mục “Views”.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ED2AEB-00E7-4F3E-96A5-E2A7BA53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AF9C4-B57B-46A7-BCFC-9A41DD29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78" y="3620530"/>
            <a:ext cx="4231228" cy="2835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16FB90-6A6C-448F-8428-CBAC59052743}"/>
              </a:ext>
            </a:extLst>
          </p:cNvPr>
          <p:cNvSpPr txBox="1"/>
          <p:nvPr/>
        </p:nvSpPr>
        <p:spPr>
          <a:xfrm>
            <a:off x="4162247" y="3801239"/>
            <a:ext cx="665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Đổi mật khẩu, Đổi mật khẩu thành công, Đăng nhập, Đăng ký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B2128-22DC-49AA-AC45-93FD9124AE0F}"/>
              </a:ext>
            </a:extLst>
          </p:cNvPr>
          <p:cNvSpPr txBox="1"/>
          <p:nvPr/>
        </p:nvSpPr>
        <p:spPr>
          <a:xfrm>
            <a:off x="4162247" y="4060689"/>
            <a:ext cx="6606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Thông tin thanh toán, Thanh toán thành công, Thanh toán lỗi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6F74F-B6AA-46AA-BCC6-8095FDBF6BA3}"/>
              </a:ext>
            </a:extLst>
          </p:cNvPr>
          <p:cNvSpPr txBox="1"/>
          <p:nvPr/>
        </p:nvSpPr>
        <p:spPr>
          <a:xfrm>
            <a:off x="4162247" y="4334881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Lỗi mặc định, Lỗi 404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77D39-6634-404B-AF36-54237949E857}"/>
              </a:ext>
            </a:extLst>
          </p:cNvPr>
          <p:cNvSpPr txBox="1"/>
          <p:nvPr/>
        </p:nvSpPr>
        <p:spPr>
          <a:xfrm>
            <a:off x="4162247" y="4596460"/>
            <a:ext cx="328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Giới thiệu, Liên hệ, Trang chủ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1E958-BA01-463C-96BE-2D6E38EAE9C5}"/>
              </a:ext>
            </a:extLst>
          </p:cNvPr>
          <p:cNvSpPr txBox="1"/>
          <p:nvPr/>
        </p:nvSpPr>
        <p:spPr>
          <a:xfrm>
            <a:off x="4162246" y="4868310"/>
            <a:ext cx="1684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_Layout,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663FC-C3BB-4F5A-A356-BB245243BA9E}"/>
              </a:ext>
            </a:extLst>
          </p:cNvPr>
          <p:cNvSpPr txBox="1"/>
          <p:nvPr/>
        </p:nvSpPr>
        <p:spPr>
          <a:xfrm>
            <a:off x="4162246" y="5118826"/>
            <a:ext cx="4305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Tóm tắt giỏ hàng, Xem đầy đủ giỏ hàng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619D4-5344-4E5C-A8DC-6D8F297954E5}"/>
              </a:ext>
            </a:extLst>
          </p:cNvPr>
          <p:cNvSpPr txBox="1"/>
          <p:nvPr/>
        </p:nvSpPr>
        <p:spPr>
          <a:xfrm>
            <a:off x="4179057" y="5369342"/>
            <a:ext cx="6675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Duyệt các album, Xem chi tiết album, Xem thể loại, Trang chủ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E54FFC-5C36-4A3B-89CA-9AED4B9D2AEC}"/>
              </a:ext>
            </a:extLst>
          </p:cNvPr>
          <p:cNvSpPr txBox="1"/>
          <p:nvPr/>
        </p:nvSpPr>
        <p:spPr>
          <a:xfrm>
            <a:off x="4158275" y="5627702"/>
            <a:ext cx="468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Tạo, Xóa, Xem chi tiết, Cập nhật, Trang chủ</a:t>
            </a:r>
          </a:p>
        </p:txBody>
      </p:sp>
    </p:spTree>
    <p:extLst>
      <p:ext uri="{BB962C8B-B14F-4D97-AF65-F5344CB8AC3E}">
        <p14:creationId xmlns:p14="http://schemas.microsoft.com/office/powerpoint/2010/main" val="20353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81DD24-358E-4F85-B18D-BDFDD4F4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0DC3-2E4E-4EE4-AA0E-504107AB3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Trong mô hình MVC, thuật ngữ “Model” đề cập đến </a:t>
            </a:r>
            <a:r>
              <a:rPr lang="en-US" b="1"/>
              <a:t>đối t</a:t>
            </a:r>
            <a:r>
              <a:rPr lang="vi-VN" b="1"/>
              <a:t>ư</a:t>
            </a:r>
            <a:r>
              <a:rPr lang="en-US" b="1"/>
              <a:t>ợng đại diện cho dữ liệu</a:t>
            </a:r>
            <a:r>
              <a:rPr lang="en-US"/>
              <a:t> trong ứng dụng. Th</a:t>
            </a:r>
            <a:r>
              <a:rPr lang="vi-VN"/>
              <a:t>ư</a:t>
            </a:r>
            <a:r>
              <a:rPr lang="en-US"/>
              <a:t>ờng thì các đối t</a:t>
            </a:r>
            <a:r>
              <a:rPr lang="vi-VN"/>
              <a:t>ư</a:t>
            </a:r>
            <a:r>
              <a:rPr lang="en-US"/>
              <a:t>ợng này t</a:t>
            </a:r>
            <a:r>
              <a:rPr lang="vi-VN"/>
              <a:t>ư</a:t>
            </a:r>
            <a:r>
              <a:rPr lang="en-US"/>
              <a:t>ơng ứng với các bảng trong c</a:t>
            </a:r>
            <a:r>
              <a:rPr lang="vi-VN"/>
              <a:t>ơ</a:t>
            </a:r>
            <a:r>
              <a:rPr lang="en-US"/>
              <a:t> sở dữ liệu, nh</a:t>
            </a:r>
            <a:r>
              <a:rPr lang="vi-VN"/>
              <a:t>ư</a:t>
            </a:r>
            <a:r>
              <a:rPr lang="en-US"/>
              <a:t>ng chúng không phải.</a:t>
            </a:r>
          </a:p>
          <a:p>
            <a:r>
              <a:rPr lang="en-US"/>
              <a:t>Các ph</a:t>
            </a:r>
            <a:r>
              <a:rPr lang="vi-VN"/>
              <a:t>ư</a:t>
            </a:r>
            <a:r>
              <a:rPr lang="en-US"/>
              <a:t>ơng thức trong Controller mà trả về một ActionResult có thể chuyển đối t</a:t>
            </a:r>
            <a:r>
              <a:rPr lang="vi-VN"/>
              <a:t>ư</a:t>
            </a:r>
            <a:r>
              <a:rPr lang="en-US"/>
              <a:t>ợng Model sang View, tạo thành các HTML phù hợp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46FA3A-E5E6-480C-8D8C-318CF631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Models và data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AA8DC-7DBB-4A0F-8ABC-E5D3425A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20" y="3992370"/>
            <a:ext cx="3669916" cy="2463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E001D1-647A-448E-8838-37D32197489C}"/>
              </a:ext>
            </a:extLst>
          </p:cNvPr>
          <p:cNvSpPr txBox="1"/>
          <p:nvPr/>
        </p:nvSpPr>
        <p:spPr>
          <a:xfrm>
            <a:off x="4185577" y="4131530"/>
            <a:ext cx="672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Tập hợp các lớp: Đổi mật khẩu, Đăng nhập, Đăng ký tài khoản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0EA27-9DFC-45C1-9C3E-66EDF6E1BC48}"/>
              </a:ext>
            </a:extLst>
          </p:cNvPr>
          <p:cNvSpPr txBox="1"/>
          <p:nvPr/>
        </p:nvSpPr>
        <p:spPr>
          <a:xfrm>
            <a:off x="4185577" y="5231872"/>
            <a:ext cx="8006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Lớp này tiêu biểu cho Entity Framework, xử lý việc tạo, đọc, cập nhật, xóa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8F4C8-E398-4B63-A11E-B2D929D7627D}"/>
              </a:ext>
            </a:extLst>
          </p:cNvPr>
          <p:cNvSpPr txBox="1"/>
          <p:nvPr/>
        </p:nvSpPr>
        <p:spPr>
          <a:xfrm>
            <a:off x="4185577" y="5916241"/>
            <a:ext cx="553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Dữ liệu “seed” mới cho c</a:t>
            </a:r>
            <a:r>
              <a:rPr lang="vi-VN" sz="2000" b="1">
                <a:solidFill>
                  <a:srgbClr val="00B050"/>
                </a:solidFill>
              </a:rPr>
              <a:t>ơ</a:t>
            </a:r>
            <a:r>
              <a:rPr lang="en-US" sz="2000" b="1">
                <a:solidFill>
                  <a:srgbClr val="00B050"/>
                </a:solidFill>
              </a:rPr>
              <a:t> sở dữ liệu của chúng ta</a:t>
            </a:r>
          </a:p>
        </p:txBody>
      </p:sp>
    </p:spTree>
    <p:extLst>
      <p:ext uri="{BB962C8B-B14F-4D97-AF65-F5344CB8AC3E}">
        <p14:creationId xmlns:p14="http://schemas.microsoft.com/office/powerpoint/2010/main" val="39231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166957"/>
            <a:ext cx="4151027" cy="4721040"/>
          </a:xfrm>
        </p:spPr>
        <p:txBody>
          <a:bodyPr/>
          <a:lstStyle/>
          <a:p>
            <a:r>
              <a:rPr lang="en-US" sz="2800"/>
              <a:t>Entity Framework hỗ trợ một mô hình phát triển gọi là “code-first”.</a:t>
            </a:r>
          </a:p>
          <a:p>
            <a:r>
              <a:rPr lang="en-US" sz="2800"/>
              <a:t>Code-first cho phép chúng ta </a:t>
            </a:r>
            <a:r>
              <a:rPr lang="en-US" sz="2800" b="1"/>
              <a:t>tạo các đối t</a:t>
            </a:r>
            <a:r>
              <a:rPr lang="vi-VN" sz="2800" b="1"/>
              <a:t>ư</a:t>
            </a:r>
            <a:r>
              <a:rPr lang="en-US" sz="2800" b="1"/>
              <a:t>ợng model bằng cách viết các lớp đ</a:t>
            </a:r>
            <a:r>
              <a:rPr lang="vi-VN" sz="2800" b="1"/>
              <a:t>ơ</a:t>
            </a:r>
            <a:r>
              <a:rPr lang="en-US" sz="2800" b="1"/>
              <a:t>n giản </a:t>
            </a:r>
            <a:r>
              <a:rPr lang="en-US" sz="2800"/>
              <a:t>(cũng đ</a:t>
            </a:r>
            <a:r>
              <a:rPr lang="vi-VN" sz="2800"/>
              <a:t>ư</a:t>
            </a:r>
            <a:r>
              <a:rPr lang="en-US" sz="2800"/>
              <a:t>ợc gọi là POCO – “plain-old” CLR objects) và </a:t>
            </a:r>
            <a:r>
              <a:rPr lang="en-US" sz="2800" b="1"/>
              <a:t>tạo c</a:t>
            </a:r>
            <a:r>
              <a:rPr lang="vi-VN" sz="2800" b="1"/>
              <a:t>ơ</a:t>
            </a:r>
            <a:r>
              <a:rPr lang="en-US" sz="2800" b="1"/>
              <a:t> sở dữ liệu một cách nhanh chóng</a:t>
            </a:r>
            <a:r>
              <a:rPr lang="en-US" sz="2800"/>
              <a:t>.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 descr="A close up of a sign&#10;&#10;Description automatically generated">
            <a:extLst>
              <a:ext uri="{FF2B5EF4-FFF2-40B4-BE49-F238E27FC236}">
                <a16:creationId xmlns:a16="http://schemas.microsoft.com/office/drawing/2014/main" id="{64C3A369-C5D4-4156-A015-0ECF2EE3A4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096" r="2697"/>
          <a:stretch/>
        </p:blipFill>
        <p:spPr>
          <a:xfrm>
            <a:off x="4866107" y="970003"/>
            <a:ext cx="6902907" cy="4917994"/>
          </a:xfr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A7D718A-2296-47C4-AEDE-811BEDE8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r>
              <a:rPr lang="en-US"/>
              <a:t>4. Models và data access</a:t>
            </a:r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1129</Words>
  <Application>Microsoft Office PowerPoint</Application>
  <PresentationFormat>Widescreen</PresentationFormat>
  <Paragraphs>104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Corbel</vt:lpstr>
      <vt:lpstr>Wingdings</vt:lpstr>
      <vt:lpstr>Office Theme</vt:lpstr>
      <vt:lpstr>BÁO CÁO ĐỀ TÀI XÂY DỰNG WEBSITE CỬA HÀNG ÂM NHẠC</vt:lpstr>
      <vt:lpstr>THÀNH VIÊN NHÓM</vt:lpstr>
      <vt:lpstr>Nội dung báo cáo</vt:lpstr>
      <vt:lpstr>1. Tổng quan về đề tài</vt:lpstr>
      <vt:lpstr>PowerPoint Presentation</vt:lpstr>
      <vt:lpstr>2. Controllers</vt:lpstr>
      <vt:lpstr>3. Views</vt:lpstr>
      <vt:lpstr>4. Models và data access</vt:lpstr>
      <vt:lpstr>4. Models và data access</vt:lpstr>
      <vt:lpstr>5. Xác thực dữ liệu</vt:lpstr>
      <vt:lpstr>6. Phân quyền</vt:lpstr>
      <vt:lpstr>PowerPoint Presentation</vt:lpstr>
      <vt:lpstr>Kết luận</vt:lpstr>
      <vt:lpstr>Vấn đề &amp; Phương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2019-11-21T00:25:34Z</dcterms:created>
  <dcterms:modified xsi:type="dcterms:W3CDTF">2019-12-05T05:19:10Z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